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8" r:id="rId4"/>
    <p:sldId id="258" r:id="rId5"/>
    <p:sldId id="259" r:id="rId6"/>
    <p:sldId id="260" r:id="rId7"/>
    <p:sldId id="270" r:id="rId8"/>
    <p:sldId id="262" r:id="rId9"/>
    <p:sldId id="263" r:id="rId10"/>
    <p:sldId id="271" r:id="rId11"/>
    <p:sldId id="276" r:id="rId12"/>
    <p:sldId id="275" r:id="rId13"/>
    <p:sldId id="264" r:id="rId14"/>
    <p:sldId id="265" r:id="rId15"/>
    <p:sldId id="269" r:id="rId16"/>
    <p:sldId id="272" r:id="rId17"/>
    <p:sldId id="267" r:id="rId18"/>
  </p:sldIdLst>
  <p:sldSz cx="9144000" cy="6858000" type="screen4x3"/>
  <p:notesSz cx="9869488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31" autoAdjust="0"/>
  </p:normalViewPr>
  <p:slideViewPr>
    <p:cSldViewPr snapToGrid="0" showGuides="1"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9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B373A-A084-4AFF-880A-FA907A5FF711}" type="datetimeFigureOut">
              <a:rPr kumimoji="1" lang="ja-JP" altLang="en-US" smtClean="0"/>
              <a:t>2019/4/11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6779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9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6F046-DD49-4E10-ADB5-A9D6FA5A4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323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9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4F43D-C96B-4C13-8E7A-B4EEE34DAAA7}" type="datetimeFigureOut">
              <a:rPr kumimoji="1" lang="ja-JP" altLang="en-US" smtClean="0"/>
              <a:t>2019/4/11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9475" y="841375"/>
            <a:ext cx="303053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950" y="3241586"/>
            <a:ext cx="789559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6779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0426" y="6397806"/>
            <a:ext cx="4276779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1882F-A454-4770-8D25-619BF0F9AD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16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聴覚障害とは、なんらかの障害によりまったく聞こえないか、聞こえにくいことをいう。手話など視覚的なコミュニケーション手段を用いる人を「</a:t>
            </a:r>
            <a:r>
              <a:rPr lang="ja-JP" altLang="en-US" dirty="0" err="1" smtClean="0"/>
              <a:t>ろう</a:t>
            </a:r>
            <a:r>
              <a:rPr lang="ja-JP" altLang="en-US" dirty="0" smtClean="0"/>
              <a:t>者」、補聴器などを用いて音声によるコミュニケーションれる人を「難聴者」と呼ぶ。</a:t>
            </a:r>
            <a:endParaRPr lang="en-US" altLang="ja-JP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1882F-A454-4770-8D25-619BF0F9AD9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30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聴覚障害は個人差が大きく、ささやき声が聞こえない人、大声が聞こえない人、普段の話し声が聞こえない人、目の前を飛行機が通っても聞こえない人など症状はさまざまだ。大学まで一貫して一般の学校に通い、手話を使わないで育った聴覚障害者もいる。</a:t>
            </a:r>
          </a:p>
          <a:p>
            <a:r>
              <a:rPr lang="ja-JP" altLang="en-US" dirty="0" smtClean="0"/>
              <a:t>聞こえの程度（聴力レベル）はデシベル（</a:t>
            </a:r>
            <a:r>
              <a:rPr lang="en-US" altLang="ja-JP" dirty="0" smtClean="0"/>
              <a:t>dB</a:t>
            </a:r>
            <a:r>
              <a:rPr lang="ja-JP" altLang="en-US" dirty="0" smtClean="0"/>
              <a:t>）の単位で表される。聴覚に障害がない人が聞くことのできる最小の音の平均が０</a:t>
            </a:r>
            <a:r>
              <a:rPr lang="en-US" altLang="ja-JP" dirty="0" smtClean="0"/>
              <a:t>dB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普通の会話は</a:t>
            </a:r>
            <a:r>
              <a:rPr lang="en-US" altLang="ja-JP" dirty="0" smtClean="0"/>
              <a:t>60~70dB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電車の通るガード下が</a:t>
            </a:r>
            <a:r>
              <a:rPr lang="en-US" altLang="ja-JP" dirty="0" smtClean="0"/>
              <a:t>100dB</a:t>
            </a:r>
            <a:r>
              <a:rPr lang="ja-JP" altLang="en-US" dirty="0" smtClean="0"/>
              <a:t>と、音が大きくなるにつれ数字が大きくなる。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1882F-A454-4770-8D25-619BF0F9AD9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06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F97-CF1B-4FBF-85BD-7F9FB91BDBC2}" type="datetimeFigureOut">
              <a:rPr kumimoji="1" lang="ja-JP" altLang="en-US" smtClean="0"/>
              <a:t>2019/4/11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36D8-EA4A-4665-B797-E52AC4031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23615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F97-CF1B-4FBF-85BD-7F9FB91BDBC2}" type="datetimeFigureOut">
              <a:rPr kumimoji="1" lang="ja-JP" altLang="en-US" smtClean="0"/>
              <a:t>2019/4/11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36D8-EA4A-4665-B797-E52AC4031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76586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F97-CF1B-4FBF-85BD-7F9FB91BDBC2}" type="datetimeFigureOut">
              <a:rPr kumimoji="1" lang="ja-JP" altLang="en-US" smtClean="0"/>
              <a:t>2019/4/11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36D8-EA4A-4665-B797-E52AC4031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66178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F97-CF1B-4FBF-85BD-7F9FB91BDBC2}" type="datetimeFigureOut">
              <a:rPr kumimoji="1" lang="ja-JP" altLang="en-US" smtClean="0"/>
              <a:t>2019/4/11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36D8-EA4A-4665-B797-E52AC4031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47315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F97-CF1B-4FBF-85BD-7F9FB91BDBC2}" type="datetimeFigureOut">
              <a:rPr kumimoji="1" lang="ja-JP" altLang="en-US" smtClean="0"/>
              <a:t>2019/4/11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36D8-EA4A-4665-B797-E52AC4031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70689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F97-CF1B-4FBF-85BD-7F9FB91BDBC2}" type="datetimeFigureOut">
              <a:rPr kumimoji="1" lang="ja-JP" altLang="en-US" smtClean="0"/>
              <a:t>2019/4/11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36D8-EA4A-4665-B797-E52AC4031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59613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F97-CF1B-4FBF-85BD-7F9FB91BDBC2}" type="datetimeFigureOut">
              <a:rPr kumimoji="1" lang="ja-JP" altLang="en-US" smtClean="0"/>
              <a:t>2019/4/11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36D8-EA4A-4665-B797-E52AC4031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49466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F97-CF1B-4FBF-85BD-7F9FB91BDBC2}" type="datetimeFigureOut">
              <a:rPr kumimoji="1" lang="ja-JP" altLang="en-US" smtClean="0"/>
              <a:t>2019/4/11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36D8-EA4A-4665-B797-E52AC4031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32971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F97-CF1B-4FBF-85BD-7F9FB91BDBC2}" type="datetimeFigureOut">
              <a:rPr kumimoji="1" lang="ja-JP" altLang="en-US" smtClean="0"/>
              <a:t>2019/4/11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36D8-EA4A-4665-B797-E52AC4031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58438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F97-CF1B-4FBF-85BD-7F9FB91BDBC2}" type="datetimeFigureOut">
              <a:rPr kumimoji="1" lang="ja-JP" altLang="en-US" smtClean="0"/>
              <a:t>2019/4/11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36D8-EA4A-4665-B797-E52AC4031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1175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F97-CF1B-4FBF-85BD-7F9FB91BDBC2}" type="datetimeFigureOut">
              <a:rPr kumimoji="1" lang="ja-JP" altLang="en-US" smtClean="0"/>
              <a:t>2019/4/11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36D8-EA4A-4665-B797-E52AC4031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80814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F97-CF1B-4FBF-85BD-7F9FB91BDBC2}" type="datetimeFigureOut">
              <a:rPr kumimoji="1" lang="ja-JP" altLang="en-US" smtClean="0"/>
              <a:t>2019/4/11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36D8-EA4A-4665-B797-E52AC4031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8519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F97-CF1B-4FBF-85BD-7F9FB91BDBC2}" type="datetimeFigureOut">
              <a:rPr kumimoji="1" lang="ja-JP" altLang="en-US" smtClean="0"/>
              <a:t>2019/4/11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36D8-EA4A-4665-B797-E52AC4031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50080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B2782F97-CF1B-4FBF-85BD-7F9FB91BDBC2}" type="datetimeFigureOut">
              <a:rPr kumimoji="1" lang="ja-JP" altLang="en-US" smtClean="0"/>
              <a:t>2019/4/11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6CA836D8-EA4A-4665-B797-E52AC4031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89019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2782F97-CF1B-4FBF-85BD-7F9FB91BDBC2}" type="datetimeFigureOut">
              <a:rPr kumimoji="1" lang="ja-JP" altLang="en-US" smtClean="0"/>
              <a:t>2019/4/11</a:t>
            </a:fld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A836D8-EA4A-4665-B797-E52AC40313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320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kumimoji="1"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jp/url?sa=i&amp;rct=j&amp;q=&amp;esrc=s&amp;source=images&amp;cd=&amp;cad=rja&amp;uact=8&amp;ved=2ahUKEwiso5P8hszgAhX4yosBHTjWAX8QjRx6BAgBEAU&amp;url=https://www.irasutoya.com/2016/01/blog-post_26.html&amp;psig=AOvVaw1JhVOgWDn5jiNekbHYsJtt&amp;ust=1550811978193909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hyperlink" Target="http://www.google.co.jp/url?sa=i&amp;rct=j&amp;q=&amp;esrc=s&amp;source=images&amp;cd=&amp;cad=rja&amp;uact=8&amp;ved=2ahUKEwiK17G1hczgAhUCyYsBHXptDrMQjRx6BAgBEAU&amp;url=http://pancos-sozai.com/archives/1833&amp;psig=AOvVaw06-oiPlnsPsx3BlG4qEqgX&amp;ust=15508115570827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jp/url?sa=i&amp;rct=j&amp;q=&amp;esrc=s&amp;source=images&amp;cd=&amp;cad=rja&amp;uact=8&amp;ved=2ahUKEwj6k-behszgAhWbwIsBHcf8CTYQjRx6BAgBEAU&amp;url=http://accfes.com/2018/exhibition.php&amp;psig=AOvVaw1ZDFEGb-FTgofJoJ4NitQj&amp;ust=1550811907678924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://www.google.co.jp/url?sa=i&amp;rct=j&amp;q=&amp;esrc=s&amp;source=images&amp;cd=&amp;cad=rja&amp;uact=8&amp;ved=2ahUKEwi3gcWwhszgAhUgyYsBHTN7BzwQjRx6BAgBEAU&amp;url=http://pancos-sozai.com/archives/1801&amp;psig=AOvVaw3ZtcfBuWHO9hTZbH5pjW8l&amp;ust=1550811819796542" TargetMode="Externa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google.co.jp/url?sa=i&amp;rct=j&amp;q=&amp;esrc=s&amp;source=images&amp;cd=&amp;cad=rja&amp;uact=8&amp;ved=2ahUKEwjIhJeMiczgAhVH05QKHbckBvUQjRx6BAgBEAU&amp;url=/url?sa%3Di%26rct%3Dj%26q%3D%26esrc%3Ds%26source%3Dimages%26cd%3D%26ved%3D2ahUKEwiQzKuKiczgAhVCBKYKHXUZDdMQjRx6BAgBEAU%26url%3Dhttps://gifmagazine.net/gifs/search_results?search%5bword%5d%3D%E3%81%94%E3%82%81%E3%82%93%E3%81%AA%E3%81%95%E3%81%84%26psig%3DAOvVaw2MMLuYwnncFo7S_iaZ9ePK%26ust%3D1550812533003088&amp;psig=AOvVaw2MMLuYwnncFo7S_iaZ9ePK&amp;ust=155081253300308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google.co.jp/url?sa=i&amp;rct=j&amp;q=&amp;esrc=s&amp;source=images&amp;cd=&amp;cad=rja&amp;uact=8&amp;ved=2ahUKEwiSyaHRiczgAhWLL6YKHWpgCCwQjRx6BAgBEAU&amp;url=http://www.google.co.jp/url?sa%3Di%26rct%3Dj%26q%3D%26esrc%3Ds%26source%3Dimages%26cd%3D%26ved%3D2ahUKEwiGvJ7QiczgAhWUL6YKHf-3Di8QjRx6BAgBEAU%26url%3D/url?sa%3Di%26rct%3Dj%26q%3D%26esrc%3Ds%26source%3Dimages%26cd%3D%26ved%3D2ahUKEwjZmfzOiczgAhUGwosBHVTVCCMQjRx6BAgBEAU%26url%3Dhttps://tenor.com/view/hajimemashite-yoroshiku-gif-11774130%26psig%3DAOvVaw2MMLuYwnncFo7S_iaZ9ePK%26ust%3D1550812533003088%26psig%3DAOvVaw2MMLuYwnncFo7S_iaZ9ePK%26ust%3D1550812533003088&amp;psig=AOvVaw2MMLuYwnncFo7S_iaZ9ePK&amp;ust=155081253300308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71653" y="1702993"/>
            <a:ext cx="8486889" cy="2467356"/>
          </a:xfrm>
        </p:spPr>
        <p:txBody>
          <a:bodyPr/>
          <a:lstStyle/>
          <a:p>
            <a:r>
              <a:rPr kumimoji="1" lang="ja-JP" altLang="en-US" sz="8800" b="1" dirty="0" smtClean="0"/>
              <a:t>自　己　紹　介</a:t>
            </a:r>
            <a:endParaRPr kumimoji="1" lang="ja-JP" altLang="en-US" sz="88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7234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60" y="5007484"/>
            <a:ext cx="2294384" cy="172078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23" y="3485632"/>
            <a:ext cx="2271421" cy="15218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39579" y="895918"/>
            <a:ext cx="6346078" cy="711359"/>
          </a:xfrm>
        </p:spPr>
        <p:txBody>
          <a:bodyPr/>
          <a:lstStyle/>
          <a:p>
            <a:pPr algn="ctr"/>
            <a:r>
              <a:rPr kumimoji="1" lang="ja-JP" altLang="en-US" sz="4800" dirty="0" err="1" smtClean="0"/>
              <a:t>ろう</a:t>
            </a:r>
            <a:r>
              <a:rPr lang="ja-JP" altLang="en-US" sz="4800" dirty="0" smtClean="0"/>
              <a:t>学校での情報保障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2578" y="2181551"/>
            <a:ext cx="7918636" cy="3903054"/>
          </a:xfrm>
        </p:spPr>
        <p:txBody>
          <a:bodyPr>
            <a:normAutofit/>
          </a:bodyPr>
          <a:lstStyle/>
          <a:p>
            <a:r>
              <a:rPr kumimoji="1" lang="ja-JP" altLang="en-US" sz="3600" b="1" u="sng" dirty="0" smtClean="0">
                <a:solidFill>
                  <a:schemeClr val="tx1"/>
                </a:solidFill>
              </a:rPr>
              <a:t>電子黒板</a:t>
            </a:r>
            <a:r>
              <a:rPr kumimoji="1" lang="ja-JP" altLang="en-US" sz="3600" b="1" dirty="0" smtClean="0">
                <a:solidFill>
                  <a:schemeClr val="tx1"/>
                </a:solidFill>
              </a:rPr>
              <a:t>と</a:t>
            </a:r>
            <a:r>
              <a:rPr kumimoji="1" lang="ja-JP" altLang="en-US" sz="3600" b="1" u="sng" dirty="0" smtClean="0">
                <a:solidFill>
                  <a:schemeClr val="tx1"/>
                </a:solidFill>
              </a:rPr>
              <a:t>ホワイトボード</a:t>
            </a:r>
            <a:r>
              <a:rPr kumimoji="1" lang="ja-JP" altLang="en-US" sz="3600" b="1" dirty="0" smtClean="0">
                <a:solidFill>
                  <a:schemeClr val="tx1"/>
                </a:solidFill>
              </a:rPr>
              <a:t>で</a:t>
            </a:r>
            <a:endParaRPr kumimoji="1" lang="en-US" altLang="ja-JP" sz="3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3600" b="1" dirty="0" smtClean="0">
                <a:solidFill>
                  <a:schemeClr val="tx1"/>
                </a:solidFill>
              </a:rPr>
              <a:t>目に見える形で情報を載せておく</a:t>
            </a:r>
            <a:endParaRPr kumimoji="1" lang="en-US" altLang="ja-JP" sz="3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ja-JP" sz="3600" b="1" dirty="0" smtClean="0">
              <a:solidFill>
                <a:schemeClr val="tx1"/>
              </a:solidFill>
            </a:endParaRPr>
          </a:p>
          <a:p>
            <a:r>
              <a:rPr kumimoji="1" lang="ja-JP" altLang="en-US" sz="3600" b="1" dirty="0" smtClean="0">
                <a:solidFill>
                  <a:schemeClr val="tx1"/>
                </a:solidFill>
              </a:rPr>
              <a:t>教師は</a:t>
            </a:r>
            <a:r>
              <a:rPr kumimoji="1" lang="ja-JP" altLang="en-US" sz="3600" b="1" u="sng" dirty="0" smtClean="0">
                <a:solidFill>
                  <a:schemeClr val="tx1"/>
                </a:solidFill>
              </a:rPr>
              <a:t>「手話」</a:t>
            </a:r>
            <a:r>
              <a:rPr kumimoji="1" lang="ja-JP" altLang="en-US" sz="3600" b="1" dirty="0" smtClean="0">
                <a:solidFill>
                  <a:schemeClr val="tx1"/>
                </a:solidFill>
              </a:rPr>
              <a:t>を使って</a:t>
            </a:r>
            <a:endParaRPr kumimoji="1" lang="en-US" altLang="ja-JP" sz="3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3600" b="1" dirty="0" smtClean="0">
                <a:solidFill>
                  <a:schemeClr val="tx1"/>
                </a:solidFill>
              </a:rPr>
              <a:t>授業をする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93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大学の授業では・・・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2971" y="2273267"/>
            <a:ext cx="8938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ノートテイクやパソコンテイクなどの</a:t>
            </a:r>
            <a:r>
              <a:rPr kumimoji="1" lang="ja-JP" altLang="en-US" sz="2800" u="sng" dirty="0" smtClean="0">
                <a:solidFill>
                  <a:srgbClr val="FF0000"/>
                </a:solidFill>
              </a:rPr>
              <a:t>情報保障</a:t>
            </a:r>
            <a:r>
              <a:rPr kumimoji="1" lang="ja-JP" altLang="en-US" sz="2800" dirty="0" smtClean="0"/>
              <a:t>をつけて</a:t>
            </a:r>
            <a:r>
              <a:rPr lang="ja-JP" altLang="en-US" sz="2800" dirty="0" smtClean="0"/>
              <a:t>いただく</a:t>
            </a:r>
            <a:r>
              <a:rPr lang="ja-JP" altLang="en-US" sz="2800" dirty="0"/>
              <a:t>予定</a:t>
            </a:r>
            <a:r>
              <a:rPr lang="ja-JP" altLang="en-US" sz="2800" dirty="0" smtClean="0"/>
              <a:t>です</a:t>
            </a:r>
            <a:r>
              <a:rPr lang="ja-JP" altLang="en-US" sz="2800" dirty="0"/>
              <a:t>。</a:t>
            </a:r>
            <a:endParaRPr kumimoji="1" lang="en-US" altLang="ja-JP" sz="28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5965" y="3613445"/>
            <a:ext cx="8592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私</a:t>
            </a:r>
            <a:r>
              <a:rPr lang="ja-JP" altLang="en-US" sz="2400" dirty="0" smtClean="0"/>
              <a:t>は</a:t>
            </a:r>
            <a:r>
              <a:rPr lang="ja-JP" altLang="en-US" sz="2400" dirty="0"/>
              <a:t>耳</a:t>
            </a:r>
            <a:r>
              <a:rPr lang="ja-JP" altLang="en-US" sz="2400" dirty="0" smtClean="0"/>
              <a:t>が</a:t>
            </a:r>
            <a:r>
              <a:rPr lang="ja-JP" altLang="en-US" sz="2400" dirty="0"/>
              <a:t>聞</a:t>
            </a:r>
            <a:r>
              <a:rPr lang="ja-JP" altLang="en-US" sz="2400" dirty="0" smtClean="0"/>
              <a:t>こえないので、授業中先生の話している内容が分かりません。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なので、聞こえる</a:t>
            </a:r>
            <a:r>
              <a:rPr kumimoji="1" lang="ja-JP" altLang="en-US" sz="2400" dirty="0"/>
              <a:t>人</a:t>
            </a:r>
            <a:r>
              <a:rPr kumimoji="1" lang="ja-JP" altLang="en-US" sz="2400" dirty="0" smtClean="0"/>
              <a:t>に代わりに聞いてもらってノートやパソコンに授業の内容を</a:t>
            </a:r>
            <a:r>
              <a:rPr lang="ja-JP" altLang="en-US" sz="2400" dirty="0"/>
              <a:t>書</a:t>
            </a:r>
            <a:r>
              <a:rPr lang="ja-JP" altLang="en-US" sz="2400" dirty="0" smtClean="0"/>
              <a:t>いていただきま</a:t>
            </a:r>
            <a:r>
              <a:rPr lang="ja-JP" altLang="en-US" sz="2400" dirty="0"/>
              <a:t>す</a:t>
            </a:r>
            <a:r>
              <a:rPr kumimoji="1" lang="ja-JP" altLang="en-US" sz="2400" dirty="0" smtClean="0"/>
              <a:t>。それをノートテイクあるいはパソコンテイクといいます。こうした情報保障があって、初めて授業を受けることができます。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413240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情報保障について①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64336" y="50483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3600" dirty="0" smtClean="0"/>
              <a:t>手話</a:t>
            </a:r>
            <a:r>
              <a:rPr lang="ja-JP" altLang="en-US" sz="3600" dirty="0"/>
              <a:t>通訳</a:t>
            </a:r>
            <a:r>
              <a:rPr lang="en-US" altLang="ja-JP" dirty="0"/>
              <a:t>	</a:t>
            </a:r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460333" y="1964004"/>
            <a:ext cx="8300241" cy="3362326"/>
            <a:chOff x="580690" y="1921275"/>
            <a:chExt cx="8300241" cy="3362326"/>
          </a:xfrm>
        </p:grpSpPr>
        <p:pic>
          <p:nvPicPr>
            <p:cNvPr id="1026" name="Picture 2" descr="「パソコンテイク　イラスト」の画像検索結果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556" y="1921275"/>
              <a:ext cx="3762375" cy="3362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正方形/長方形 4"/>
            <p:cNvSpPr/>
            <p:nvPr/>
          </p:nvSpPr>
          <p:spPr>
            <a:xfrm>
              <a:off x="580690" y="2312843"/>
              <a:ext cx="34163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3600" dirty="0"/>
                <a:t>パソコンテイク</a:t>
              </a:r>
              <a:endParaRPr lang="en-US" altLang="ja-JP" sz="3600" dirty="0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60333" y="1807452"/>
            <a:ext cx="8709306" cy="3362326"/>
            <a:chOff x="434694" y="1825453"/>
            <a:chExt cx="8709306" cy="3362326"/>
          </a:xfrm>
        </p:grpSpPr>
        <p:sp>
          <p:nvSpPr>
            <p:cNvPr id="7" name="正方形/長方形 6"/>
            <p:cNvSpPr/>
            <p:nvPr/>
          </p:nvSpPr>
          <p:spPr>
            <a:xfrm>
              <a:off x="434694" y="3271168"/>
              <a:ext cx="29546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3600" dirty="0"/>
                <a:t>ノートテイク</a:t>
              </a:r>
              <a:endParaRPr lang="en-US" altLang="ja-JP" sz="3600" dirty="0"/>
            </a:p>
          </p:txBody>
        </p:sp>
        <p:pic>
          <p:nvPicPr>
            <p:cNvPr id="1028" name="Picture 4" descr="「ノートテイク　イラスト」の画像検索結果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50" y="1825453"/>
              <a:ext cx="4438650" cy="3362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グループ化 10"/>
          <p:cNvGrpSpPr/>
          <p:nvPr/>
        </p:nvGrpSpPr>
        <p:grpSpPr>
          <a:xfrm>
            <a:off x="564336" y="2142761"/>
            <a:ext cx="8433935" cy="2867141"/>
            <a:chOff x="564336" y="2142761"/>
            <a:chExt cx="8433935" cy="2867141"/>
          </a:xfrm>
        </p:grpSpPr>
        <p:sp>
          <p:nvSpPr>
            <p:cNvPr id="10" name="正方形/長方形 9"/>
            <p:cNvSpPr/>
            <p:nvPr/>
          </p:nvSpPr>
          <p:spPr>
            <a:xfrm>
              <a:off x="564336" y="4150762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3600" dirty="0"/>
                <a:t>ＵＤトーク</a:t>
              </a:r>
              <a:endParaRPr lang="en-US" altLang="ja-JP" sz="3600" dirty="0"/>
            </a:p>
          </p:txBody>
        </p:sp>
        <p:pic>
          <p:nvPicPr>
            <p:cNvPr id="1030" name="Picture 6" descr="関連画像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356" y="2142761"/>
              <a:ext cx="4095915" cy="2867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「手話通訳　イラスト　」の画像検索結果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25" y="2911335"/>
            <a:ext cx="31146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40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3484" y="2384276"/>
            <a:ext cx="7836494" cy="3179035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/>
              <a:t>席を</a:t>
            </a:r>
            <a:r>
              <a:rPr kumimoji="1" lang="ja-JP" altLang="en-US" sz="5400" u="dbl" dirty="0" smtClean="0">
                <a:solidFill>
                  <a:srgbClr val="FF0000"/>
                </a:solidFill>
              </a:rPr>
              <a:t>指定</a:t>
            </a:r>
            <a:r>
              <a:rPr kumimoji="1" lang="ja-JP" altLang="en-US" sz="5400" dirty="0" smtClean="0"/>
              <a:t>する</a:t>
            </a:r>
            <a:endParaRPr kumimoji="1" lang="en-US" altLang="ja-JP" sz="5400" dirty="0" smtClean="0"/>
          </a:p>
          <a:p>
            <a:r>
              <a:rPr lang="ja-JP" altLang="en-US" sz="5400" dirty="0"/>
              <a:t>プリント</a:t>
            </a:r>
            <a:r>
              <a:rPr lang="ja-JP" altLang="en-US" sz="5400" dirty="0" smtClean="0"/>
              <a:t>を</a:t>
            </a:r>
            <a:r>
              <a:rPr lang="ja-JP" altLang="en-US" sz="5400" u="dbl" dirty="0" smtClean="0">
                <a:solidFill>
                  <a:srgbClr val="FF0000"/>
                </a:solidFill>
              </a:rPr>
              <a:t>事前</a:t>
            </a:r>
            <a:r>
              <a:rPr lang="ja-JP" altLang="en-US" sz="5400" dirty="0" smtClean="0"/>
              <a:t>に</a:t>
            </a:r>
            <a:endParaRPr lang="en-US" altLang="ja-JP" sz="5400" dirty="0" smtClean="0"/>
          </a:p>
          <a:p>
            <a:pPr marL="0" indent="0">
              <a:buNone/>
            </a:pPr>
            <a:r>
              <a:rPr lang="ja-JP" altLang="en-US" sz="5400" dirty="0"/>
              <a:t>　</a:t>
            </a:r>
            <a:r>
              <a:rPr lang="ja-JP" altLang="en-US" sz="5400" dirty="0" smtClean="0"/>
              <a:t>　　用意していただ</a:t>
            </a:r>
            <a:r>
              <a:rPr lang="ja-JP" altLang="en-US" sz="5400" dirty="0"/>
              <a:t>く</a:t>
            </a:r>
            <a:endParaRPr kumimoji="1" lang="ja-JP" altLang="en-US" sz="5400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情報保障について②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1441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sz="4800" dirty="0" smtClean="0"/>
              <a:t>お願いしたいこと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939896"/>
            <a:ext cx="9955849" cy="14271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1</a:t>
            </a:r>
            <a:r>
              <a:rPr lang="ja-JP" altLang="en-US" sz="2400" dirty="0" err="1" smtClean="0"/>
              <a:t>．</a:t>
            </a:r>
            <a:r>
              <a:rPr lang="ja-JP" altLang="en-US" sz="2400" u="sng" dirty="0" smtClean="0"/>
              <a:t>うるさいところ</a:t>
            </a:r>
            <a:r>
              <a:rPr lang="ja-JP" altLang="en-US" sz="2400" dirty="0" smtClean="0"/>
              <a:t>では</a:t>
            </a:r>
            <a:r>
              <a:rPr lang="ja-JP" altLang="en-US" sz="2400" dirty="0" smtClean="0">
                <a:solidFill>
                  <a:srgbClr val="FF0000"/>
                </a:solidFill>
              </a:rPr>
              <a:t>大きめの声</a:t>
            </a:r>
            <a:r>
              <a:rPr lang="ja-JP" altLang="en-US" sz="2400" dirty="0" smtClean="0"/>
              <a:t>ではなしてほしいです。</a:t>
            </a:r>
            <a:r>
              <a:rPr lang="ja-JP" altLang="en-US" sz="2400" dirty="0"/>
              <a:t/>
            </a:r>
            <a:br>
              <a:rPr lang="ja-JP" altLang="en-US" sz="2400" dirty="0"/>
            </a:br>
            <a:endParaRPr lang="en-US" altLang="ja-JP" sz="2400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0" y="2843824"/>
            <a:ext cx="7610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2</a:t>
            </a:r>
            <a:r>
              <a:rPr lang="ja-JP" altLang="en-US" sz="2800" dirty="0" err="1"/>
              <a:t>．</a:t>
            </a:r>
            <a:r>
              <a:rPr lang="ja-JP" altLang="en-US" sz="2800" dirty="0"/>
              <a:t>聞き返しても温かく対応して欲しいです</a:t>
            </a:r>
            <a:r>
              <a:rPr lang="ja-JP" altLang="en-US" sz="2800" dirty="0" smtClean="0"/>
              <a:t>。</a:t>
            </a:r>
            <a:endParaRPr lang="en-US" altLang="ja-JP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405924" y="3367044"/>
            <a:ext cx="88662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（聞き返してもわからなかったら、</a:t>
            </a:r>
            <a:endParaRPr lang="en-US" altLang="ja-JP" sz="2800" dirty="0"/>
          </a:p>
          <a:p>
            <a:r>
              <a:rPr lang="ja-JP" altLang="en-US" sz="2800" dirty="0"/>
              <a:t>　　　　　</a:t>
            </a:r>
            <a:r>
              <a:rPr lang="ja-JP" altLang="en-US" sz="2800" u="sng" dirty="0"/>
              <a:t>筆談など紙に書いて教えて</a:t>
            </a:r>
            <a:r>
              <a:rPr lang="ja-JP" altLang="en-US" sz="2800" u="sng" dirty="0" smtClean="0"/>
              <a:t>欲しいです</a:t>
            </a:r>
            <a:r>
              <a:rPr lang="ja-JP" altLang="en-US" sz="2800" dirty="0" smtClean="0"/>
              <a:t>）</a:t>
            </a:r>
            <a:r>
              <a:rPr lang="ja-JP" altLang="en-US" sz="2800" dirty="0"/>
              <a:t/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0" y="4426723"/>
            <a:ext cx="88662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3</a:t>
            </a:r>
            <a:r>
              <a:rPr lang="ja-JP" altLang="en-US" sz="2800" dirty="0" err="1"/>
              <a:t>．</a:t>
            </a:r>
            <a:r>
              <a:rPr lang="ja-JP" altLang="en-US" sz="2800" dirty="0"/>
              <a:t>できれば、口の形をはっきり見せてほしいです。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11" name="正方形/長方形 10"/>
          <p:cNvSpPr/>
          <p:nvPr/>
        </p:nvSpPr>
        <p:spPr>
          <a:xfrm>
            <a:off x="0" y="5251141"/>
            <a:ext cx="8473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4</a:t>
            </a:r>
            <a:r>
              <a:rPr lang="ja-JP" altLang="en-US" sz="2800" dirty="0" err="1"/>
              <a:t>．</a:t>
            </a:r>
            <a:r>
              <a:rPr lang="ja-JP" altLang="en-US" sz="2800" u="sng" dirty="0"/>
              <a:t>重要なこと</a:t>
            </a:r>
            <a:r>
              <a:rPr lang="ja-JP" altLang="en-US" sz="2800" dirty="0"/>
              <a:t>は</a:t>
            </a:r>
            <a:r>
              <a:rPr lang="ja-JP" altLang="en-US" sz="2800" dirty="0">
                <a:solidFill>
                  <a:srgbClr val="FF0000"/>
                </a:solidFill>
              </a:rPr>
              <a:t>紙に書く</a:t>
            </a:r>
            <a:r>
              <a:rPr lang="ja-JP" altLang="en-US" sz="2800" dirty="0"/>
              <a:t>か</a:t>
            </a:r>
            <a:r>
              <a:rPr lang="ja-JP" altLang="en-US" sz="2800" dirty="0">
                <a:solidFill>
                  <a:srgbClr val="FF0000"/>
                </a:solidFill>
              </a:rPr>
              <a:t>メール</a:t>
            </a:r>
            <a:r>
              <a:rPr lang="ja-JP" altLang="en-US" sz="2800" dirty="0"/>
              <a:t>してほしい</a:t>
            </a:r>
            <a:r>
              <a:rPr lang="ja-JP" altLang="en-US" sz="2800" dirty="0" smtClean="0"/>
              <a:t>です。</a:t>
            </a:r>
            <a:endParaRPr lang="ja-JP" altLang="en-US" sz="28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0" y="1257639"/>
            <a:ext cx="7795456" cy="5400248"/>
            <a:chOff x="0" y="1257639"/>
            <a:chExt cx="7795456" cy="5400248"/>
          </a:xfrm>
        </p:grpSpPr>
        <p:sp>
          <p:nvSpPr>
            <p:cNvPr id="12" name="円形吹き出し 11"/>
            <p:cNvSpPr/>
            <p:nvPr/>
          </p:nvSpPr>
          <p:spPr>
            <a:xfrm>
              <a:off x="0" y="4623274"/>
              <a:ext cx="6067514" cy="2034613"/>
            </a:xfrm>
            <a:prstGeom prst="wedgeEllipseCallout">
              <a:avLst>
                <a:gd name="adj1" fmla="val 26403"/>
                <a:gd name="adj2" fmla="val -67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 smtClean="0"/>
                <a:t>ご理解と協力を</a:t>
              </a:r>
              <a:endParaRPr kumimoji="1" lang="en-US" altLang="ja-JP" sz="3200" dirty="0" smtClean="0"/>
            </a:p>
            <a:p>
              <a:pPr algn="ctr"/>
              <a:r>
                <a:rPr kumimoji="1" lang="ja-JP" altLang="en-US" sz="3200" dirty="0" smtClean="0"/>
                <a:t>お願いします</a:t>
              </a:r>
              <a:endParaRPr kumimoji="1" lang="ja-JP" altLang="en-US" sz="3200" dirty="0"/>
            </a:p>
          </p:txBody>
        </p:sp>
        <p:pic>
          <p:nvPicPr>
            <p:cNvPr id="2050" name="Picture 2" descr="「お辞儀 gif」の画像検索結果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131" y="1257639"/>
              <a:ext cx="3362325" cy="3362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5460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0" b="13307"/>
          <a:stretch/>
        </p:blipFill>
        <p:spPr>
          <a:xfrm>
            <a:off x="6290810" y="2008261"/>
            <a:ext cx="2853190" cy="206808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7369" y="1181979"/>
            <a:ext cx="9878500" cy="894649"/>
          </a:xfrm>
        </p:spPr>
        <p:txBody>
          <a:bodyPr/>
          <a:lstStyle/>
          <a:p>
            <a:r>
              <a:rPr lang="ja-JP" altLang="en-US" sz="3600" u="sng" dirty="0" smtClean="0"/>
              <a:t>みなさんは手話に興味をお持ちですか？</a:t>
            </a:r>
            <a:r>
              <a:rPr lang="en-US" altLang="ja-JP" u="sng" dirty="0" smtClean="0"/>
              <a:t/>
            </a:r>
            <a:br>
              <a:rPr lang="en-US" altLang="ja-JP" u="sng" dirty="0" smtClean="0"/>
            </a:b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2324456"/>
            <a:ext cx="9144000" cy="42899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5600" dirty="0" smtClean="0"/>
              <a:t>手話</a:t>
            </a:r>
            <a:r>
              <a:rPr lang="ja-JP" altLang="en-US" sz="5600" dirty="0" smtClean="0"/>
              <a:t>の魅力</a:t>
            </a:r>
            <a:endParaRPr lang="en-US" altLang="ja-JP" sz="5600" dirty="0" smtClean="0"/>
          </a:p>
          <a:p>
            <a:r>
              <a:rPr kumimoji="1" lang="ja-JP" altLang="en-US" sz="3500" dirty="0" smtClean="0">
                <a:solidFill>
                  <a:srgbClr val="FF0000"/>
                </a:solidFill>
              </a:rPr>
              <a:t>離れた場所</a:t>
            </a:r>
            <a:r>
              <a:rPr kumimoji="1" lang="ja-JP" altLang="en-US" sz="3500" dirty="0" smtClean="0"/>
              <a:t>でも会話</a:t>
            </a:r>
            <a:r>
              <a:rPr lang="ja-JP" altLang="en-US" sz="3500" dirty="0" smtClean="0"/>
              <a:t>ばっちり</a:t>
            </a:r>
            <a:r>
              <a:rPr kumimoji="1" lang="ja-JP" altLang="en-US" sz="3500" dirty="0" smtClean="0"/>
              <a:t>！</a:t>
            </a:r>
            <a:endParaRPr kumimoji="1" lang="en-US" altLang="ja-JP" sz="3500" dirty="0" smtClean="0"/>
          </a:p>
          <a:p>
            <a:pPr marL="0" indent="0">
              <a:buNone/>
            </a:pPr>
            <a:r>
              <a:rPr lang="ja-JP" altLang="en-US" sz="3500" dirty="0" smtClean="0"/>
              <a:t>　（駅のホームとホームなど）</a:t>
            </a:r>
            <a:endParaRPr lang="en-US" altLang="ja-JP" sz="3500" dirty="0" smtClean="0"/>
          </a:p>
          <a:p>
            <a:r>
              <a:rPr lang="ja-JP" altLang="en-US" sz="3500" dirty="0" smtClean="0"/>
              <a:t>電車降りた後でも</a:t>
            </a:r>
            <a:r>
              <a:rPr lang="ja-JP" altLang="en-US" sz="3500" dirty="0" smtClean="0">
                <a:solidFill>
                  <a:srgbClr val="FF0000"/>
                </a:solidFill>
              </a:rPr>
              <a:t>ガラス越し</a:t>
            </a:r>
            <a:r>
              <a:rPr lang="ja-JP" altLang="en-US" sz="3500" dirty="0" smtClean="0"/>
              <a:t>で会話可能！</a:t>
            </a:r>
            <a:endParaRPr kumimoji="1" lang="en-US" altLang="ja-JP" sz="3500" dirty="0" smtClean="0"/>
          </a:p>
          <a:p>
            <a:r>
              <a:rPr kumimoji="1" lang="ja-JP" altLang="en-US" sz="3500" dirty="0" smtClean="0"/>
              <a:t>「やばい」「草」など</a:t>
            </a:r>
            <a:r>
              <a:rPr kumimoji="1" lang="ja-JP" altLang="en-US" sz="3500" u="sng" dirty="0" smtClean="0">
                <a:solidFill>
                  <a:schemeClr val="tx1"/>
                </a:solidFill>
              </a:rPr>
              <a:t>若い子たちが使うような言葉</a:t>
            </a:r>
            <a:r>
              <a:rPr kumimoji="1" lang="ja-JP" altLang="en-US" sz="3500" dirty="0" smtClean="0">
                <a:solidFill>
                  <a:schemeClr val="tx1"/>
                </a:solidFill>
              </a:rPr>
              <a:t>に</a:t>
            </a:r>
            <a:r>
              <a:rPr kumimoji="1" lang="ja-JP" altLang="en-US" sz="3500" dirty="0" smtClean="0"/>
              <a:t>も手話があるので</a:t>
            </a:r>
            <a:r>
              <a:rPr lang="ja-JP" altLang="en-US" sz="3500" dirty="0" smtClean="0">
                <a:solidFill>
                  <a:srgbClr val="FF0000"/>
                </a:solidFill>
              </a:rPr>
              <a:t>楽しめる</a:t>
            </a:r>
            <a:r>
              <a:rPr lang="ja-JP" altLang="en-US" sz="3500" dirty="0" smtClean="0"/>
              <a:t>！</a:t>
            </a:r>
            <a:r>
              <a:rPr lang="ja-JP" altLang="en-US" sz="1900" dirty="0" smtClean="0"/>
              <a:t>！</a:t>
            </a:r>
            <a:endParaRPr kumimoji="1" lang="ja-JP" altLang="en-US" sz="1900" dirty="0"/>
          </a:p>
        </p:txBody>
      </p:sp>
    </p:spTree>
    <p:extLst>
      <p:ext uri="{BB962C8B-B14F-4D97-AF65-F5344CB8AC3E}">
        <p14:creationId xmlns:p14="http://schemas.microsoft.com/office/powerpoint/2010/main" val="377858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形吹き出し 2"/>
          <p:cNvSpPr/>
          <p:nvPr/>
        </p:nvSpPr>
        <p:spPr>
          <a:xfrm>
            <a:off x="-95743" y="3307667"/>
            <a:ext cx="6973368" cy="3550333"/>
          </a:xfrm>
          <a:prstGeom prst="wedgeEllipseCallout">
            <a:avLst>
              <a:gd name="adj1" fmla="val 38178"/>
              <a:gd name="adj2" fmla="val -52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300" y="3307667"/>
            <a:ext cx="8713395" cy="3646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800" dirty="0" smtClean="0"/>
              <a:t>ここで、皆さんと仲良くして楽しい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学生生活を送りたいと思っているので、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どうぞよろしくお願いします。</a:t>
            </a:r>
            <a:endParaRPr kumimoji="1" lang="ja-JP" altLang="en-US" sz="2800" dirty="0"/>
          </a:p>
        </p:txBody>
      </p:sp>
      <p:pic>
        <p:nvPicPr>
          <p:cNvPr id="3074" name="Picture 2" descr="「お辞儀 gif」の画像検索結果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80767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5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2111" y="3916633"/>
            <a:ext cx="7519860" cy="732279"/>
          </a:xfrm>
        </p:spPr>
        <p:txBody>
          <a:bodyPr/>
          <a:lstStyle/>
          <a:p>
            <a:r>
              <a:rPr kumimoji="1" lang="ja-JP" altLang="en-US" sz="4000" dirty="0" smtClean="0">
                <a:solidFill>
                  <a:schemeClr val="tx1"/>
                </a:solidFill>
              </a:rPr>
              <a:t>ご清聴</a:t>
            </a:r>
            <a:r>
              <a:rPr lang="ja-JP" altLang="en-US" sz="4000" dirty="0" smtClean="0">
                <a:solidFill>
                  <a:schemeClr val="tx1"/>
                </a:solidFill>
              </a:rPr>
              <a:t>ありがとうございました。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84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2281" y="2931208"/>
            <a:ext cx="87594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みなさん、こんにちは！！</a:t>
            </a:r>
            <a:endParaRPr kumimoji="1" lang="en-US" altLang="ja-JP" sz="3200" dirty="0" smtClean="0"/>
          </a:p>
          <a:p>
            <a:endParaRPr kumimoji="1" lang="en-US" altLang="ja-JP" sz="3200" dirty="0" smtClean="0"/>
          </a:p>
          <a:p>
            <a:r>
              <a:rPr kumimoji="1" lang="ja-JP" altLang="en-US" sz="3200" dirty="0" smtClean="0"/>
              <a:t>はじめまして！</a:t>
            </a:r>
            <a:endParaRPr kumimoji="1" lang="en-US" altLang="ja-JP" sz="3200" dirty="0" smtClean="0"/>
          </a:p>
          <a:p>
            <a:endParaRPr kumimoji="1" lang="en-US" altLang="ja-JP" sz="3200" dirty="0" smtClean="0"/>
          </a:p>
          <a:p>
            <a:r>
              <a:rPr lang="ja-JP" altLang="en-US" sz="3200" dirty="0" smtClean="0"/>
              <a:t>わたしたちは、中央</a:t>
            </a:r>
            <a:r>
              <a:rPr lang="ja-JP" altLang="en-US" sz="3200" dirty="0" err="1" smtClean="0"/>
              <a:t>ろう</a:t>
            </a:r>
            <a:r>
              <a:rPr lang="ja-JP" altLang="en-US" sz="3200" dirty="0" smtClean="0"/>
              <a:t>学校からきました。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0166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2388993"/>
            <a:ext cx="9152545" cy="4302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3200" dirty="0" smtClean="0"/>
              <a:t>わたしたちは</a:t>
            </a:r>
            <a:r>
              <a:rPr lang="ja-JP" altLang="en-US" sz="3200" dirty="0"/>
              <a:t>、聴覚に</a:t>
            </a:r>
            <a:r>
              <a:rPr lang="ja-JP" altLang="en-US" sz="3200" dirty="0" err="1" smtClean="0"/>
              <a:t>障がいを</a:t>
            </a:r>
            <a:r>
              <a:rPr lang="ja-JP" altLang="en-US" sz="3200" dirty="0"/>
              <a:t>もっています。</a:t>
            </a:r>
            <a:endParaRPr lang="en-US" altLang="ja-JP" sz="3200" dirty="0"/>
          </a:p>
          <a:p>
            <a:pPr marL="0" indent="0" algn="ctr">
              <a:buNone/>
            </a:pPr>
            <a:r>
              <a:rPr lang="ja-JP" altLang="en-US" sz="3200" dirty="0"/>
              <a:t>今回、みなさんにわたしの「聞こえの具合」</a:t>
            </a:r>
            <a:r>
              <a:rPr lang="ja-JP" altLang="en-US" sz="3200" dirty="0" smtClean="0"/>
              <a:t>を</a:t>
            </a:r>
            <a:endParaRPr lang="en-US" altLang="ja-JP" sz="3200" dirty="0" smtClean="0"/>
          </a:p>
          <a:p>
            <a:pPr marL="0" indent="0" algn="ctr">
              <a:buNone/>
            </a:pPr>
            <a:r>
              <a:rPr lang="ja-JP" altLang="en-US" sz="3200" dirty="0" smtClean="0"/>
              <a:t>中心</a:t>
            </a:r>
            <a:r>
              <a:rPr lang="ja-JP" altLang="en-US" sz="3200" dirty="0"/>
              <a:t>にいろいろとお話をしたいと思います。</a:t>
            </a:r>
            <a:endParaRPr lang="en-US" altLang="ja-JP" sz="3200" dirty="0"/>
          </a:p>
          <a:p>
            <a:pPr marL="0" indent="0" algn="ctr">
              <a:buNone/>
            </a:pPr>
            <a:r>
              <a:rPr lang="ja-JP" altLang="en-US" sz="3200" dirty="0"/>
              <a:t>みなさんに少しでも</a:t>
            </a:r>
            <a:r>
              <a:rPr lang="ja-JP" altLang="en-US" sz="3200" dirty="0" err="1" smtClean="0"/>
              <a:t>聴覚障がいにつ</a:t>
            </a:r>
            <a:r>
              <a:rPr lang="ja-JP" altLang="en-US" sz="3200" dirty="0" smtClean="0"/>
              <a:t>いて</a:t>
            </a:r>
            <a:endParaRPr lang="en-US" altLang="ja-JP" sz="3200" dirty="0" smtClean="0"/>
          </a:p>
          <a:p>
            <a:pPr marL="0" indent="0" algn="ctr">
              <a:buNone/>
            </a:pPr>
            <a:r>
              <a:rPr lang="ja-JP" altLang="en-US" sz="3200" dirty="0" smtClean="0"/>
              <a:t>理解</a:t>
            </a:r>
            <a:r>
              <a:rPr lang="ja-JP" altLang="en-US" sz="3200" dirty="0"/>
              <a:t>して</a:t>
            </a:r>
            <a:r>
              <a:rPr lang="ja-JP" altLang="en-US" sz="3200" dirty="0" smtClean="0"/>
              <a:t>いただけたら</a:t>
            </a:r>
            <a:r>
              <a:rPr lang="ja-JP" altLang="en-US" sz="3200" dirty="0"/>
              <a:t>幸いです</a:t>
            </a:r>
            <a:r>
              <a:rPr lang="ja-JP" altLang="en-US" sz="3800" dirty="0"/>
              <a:t>。</a:t>
            </a:r>
            <a:endParaRPr lang="en-US" altLang="ja-JP" sz="38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5852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5609" y="933770"/>
            <a:ext cx="6346078" cy="711359"/>
          </a:xfrm>
        </p:spPr>
        <p:txBody>
          <a:bodyPr/>
          <a:lstStyle/>
          <a:p>
            <a:pPr algn="ctr"/>
            <a:r>
              <a:rPr kumimoji="1" lang="ja-JP" altLang="en-US" sz="6600" dirty="0" smtClean="0"/>
              <a:t>聴覚障がいと</a:t>
            </a:r>
            <a:r>
              <a:rPr kumimoji="1" lang="ja-JP" altLang="en-US" sz="6600" dirty="0" smtClean="0"/>
              <a:t>は</a:t>
            </a:r>
            <a:endParaRPr kumimoji="1" lang="ja-JP" altLang="en-US" sz="6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869" y="2489200"/>
            <a:ext cx="8277559" cy="39135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7200" b="1" dirty="0" smtClean="0"/>
              <a:t>外見</a:t>
            </a:r>
            <a:r>
              <a:rPr lang="ja-JP" altLang="en-US" sz="7200" b="1" dirty="0"/>
              <a:t>では分からず、個人差が</a:t>
            </a:r>
            <a:r>
              <a:rPr lang="ja-JP" altLang="en-US" sz="7200" b="1" dirty="0" smtClean="0"/>
              <a:t>大きい</a:t>
            </a:r>
            <a:endParaRPr lang="en-US" altLang="ja-JP" sz="7200" b="1" dirty="0" smtClean="0"/>
          </a:p>
          <a:p>
            <a:pPr marL="0" indent="0" algn="ctr">
              <a:buNone/>
            </a:pPr>
            <a:r>
              <a:rPr lang="ja-JP" altLang="en-US" sz="7200" b="1" dirty="0" err="1" smtClean="0"/>
              <a:t>障がい</a:t>
            </a:r>
            <a:endParaRPr lang="ja-JP" altLang="en-US" sz="7200" b="1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2500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3564" y="925606"/>
            <a:ext cx="7259900" cy="821552"/>
          </a:xfrm>
        </p:spPr>
        <p:txBody>
          <a:bodyPr/>
          <a:lstStyle/>
          <a:p>
            <a:r>
              <a:rPr kumimoji="1" lang="ja-JP" altLang="en-US" sz="5400" dirty="0" smtClean="0"/>
              <a:t>聴覚障がいの</a:t>
            </a:r>
            <a:r>
              <a:rPr kumimoji="1" lang="ja-JP" altLang="en-US" sz="5400" dirty="0" smtClean="0"/>
              <a:t>２種類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6414" y="2693307"/>
            <a:ext cx="7559102" cy="41646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12400" dirty="0"/>
              <a:t>「難聴者」</a:t>
            </a:r>
          </a:p>
          <a:p>
            <a:pPr marL="0" indent="0">
              <a:buNone/>
            </a:pPr>
            <a:r>
              <a:rPr lang="ja-JP" altLang="en-US" sz="12400" dirty="0" smtClean="0"/>
              <a:t>「</a:t>
            </a:r>
            <a:r>
              <a:rPr lang="ja-JP" altLang="en-US" sz="12400" dirty="0" err="1" smtClean="0"/>
              <a:t>ろう</a:t>
            </a:r>
            <a:r>
              <a:rPr lang="ja-JP" altLang="en-US" sz="12400" dirty="0" smtClean="0"/>
              <a:t>者」</a:t>
            </a:r>
            <a:endParaRPr lang="en-US" altLang="ja-JP" sz="12400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7472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7093" y="626120"/>
            <a:ext cx="6346078" cy="711359"/>
          </a:xfrm>
        </p:spPr>
        <p:txBody>
          <a:bodyPr/>
          <a:lstStyle/>
          <a:p>
            <a:r>
              <a:rPr kumimoji="1" lang="ja-JP" altLang="en-US" sz="7200" dirty="0" smtClean="0"/>
              <a:t>聞こえの程度</a:t>
            </a:r>
            <a:endParaRPr kumimoji="1" lang="ja-JP" altLang="en-US" sz="7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1805" r="1736" b="1396"/>
          <a:stretch/>
        </p:blipFill>
        <p:spPr>
          <a:xfrm>
            <a:off x="1337093" y="1509852"/>
            <a:ext cx="6594814" cy="527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21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348737"/>
              </p:ext>
            </p:extLst>
          </p:nvPr>
        </p:nvGraphicFramePr>
        <p:xfrm>
          <a:off x="285866" y="96695"/>
          <a:ext cx="8572264" cy="4609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132"/>
                <a:gridCol w="4286132"/>
              </a:tblGrid>
              <a:tr h="4147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聴こえやすいシチュエーション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聴こえづらいシチュエーション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677083"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/>
                        <a:t>静かな場所での一対一の会話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/>
                        <a:t>大勢の人の中でのディスカッション</a:t>
                      </a:r>
                      <a:endParaRPr kumimoji="1" lang="ja-JP" altLang="en-US" sz="2000" b="1" dirty="0"/>
                    </a:p>
                  </a:txBody>
                  <a:tcPr anchor="ctr"/>
                </a:tc>
              </a:tr>
              <a:tr h="560985"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/>
                        <a:t>ガヤガヤしていても大声での会話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/>
                        <a:t>耳元でささやかれる小声</a:t>
                      </a:r>
                      <a:endParaRPr kumimoji="1" lang="ja-JP" altLang="en-US" sz="2000" b="1" dirty="0"/>
                    </a:p>
                  </a:txBody>
                  <a:tcPr anchor="ctr"/>
                </a:tc>
              </a:tr>
              <a:tr h="419958"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/>
                        <a:t>ゆっくり丁寧での会話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/>
                        <a:t>早口で話しかけられた時</a:t>
                      </a:r>
                      <a:endParaRPr kumimoji="1" lang="ja-JP" altLang="en-US" sz="2000" b="1" dirty="0"/>
                    </a:p>
                  </a:txBody>
                  <a:tcPr anchor="ctr"/>
                </a:tc>
              </a:tr>
              <a:tr h="801409">
                <a:tc>
                  <a:txBody>
                    <a:bodyPr/>
                    <a:lstStyle/>
                    <a:p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/>
                        <a:t>ガヤガヤした場での普通の声での</a:t>
                      </a:r>
                      <a:endParaRPr kumimoji="1" lang="en-US" altLang="ja-JP" sz="2000" b="1" dirty="0" smtClean="0"/>
                    </a:p>
                    <a:p>
                      <a:r>
                        <a:rPr kumimoji="1" lang="ja-JP" altLang="en-US" sz="2000" b="1" dirty="0" smtClean="0"/>
                        <a:t>おしゃべり</a:t>
                      </a:r>
                      <a:endParaRPr kumimoji="1" lang="ja-JP" altLang="en-US" sz="2000" b="1" dirty="0"/>
                    </a:p>
                  </a:txBody>
                  <a:tcPr anchor="ctr"/>
                </a:tc>
              </a:tr>
              <a:tr h="484076">
                <a:tc>
                  <a:txBody>
                    <a:bodyPr/>
                    <a:lstStyle/>
                    <a:p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/>
                        <a:t>遠くで叫んできた時</a:t>
                      </a:r>
                      <a:endParaRPr kumimoji="1" lang="ja-JP" altLang="en-US" sz="2000" b="1" dirty="0"/>
                    </a:p>
                  </a:txBody>
                  <a:tcPr anchor="ctr"/>
                </a:tc>
              </a:tr>
              <a:tr h="427804">
                <a:tc>
                  <a:txBody>
                    <a:bodyPr/>
                    <a:lstStyle/>
                    <a:p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/>
                        <a:t>後ろから声をかけられた時</a:t>
                      </a:r>
                      <a:endParaRPr kumimoji="1" lang="ja-JP" altLang="en-US" sz="2000" b="1" dirty="0"/>
                    </a:p>
                  </a:txBody>
                  <a:tcPr anchor="ctr"/>
                </a:tc>
              </a:tr>
              <a:tr h="427012">
                <a:tc>
                  <a:txBody>
                    <a:bodyPr/>
                    <a:lstStyle/>
                    <a:p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/>
                        <a:t>マスクを</a:t>
                      </a:r>
                      <a:r>
                        <a:rPr kumimoji="1" lang="ja-JP" altLang="en-US" sz="2000" b="1" smtClean="0"/>
                        <a:t>つけて話しかけられた時</a:t>
                      </a:r>
                      <a:endParaRPr kumimoji="1" lang="ja-JP" altLang="en-US" sz="2000" b="1" dirty="0"/>
                    </a:p>
                  </a:txBody>
                  <a:tcPr anchor="ctr"/>
                </a:tc>
              </a:tr>
              <a:tr h="230736">
                <a:tc>
                  <a:txBody>
                    <a:bodyPr/>
                    <a:lstStyle/>
                    <a:p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3" t="2302" r="7985"/>
          <a:stretch/>
        </p:blipFill>
        <p:spPr>
          <a:xfrm>
            <a:off x="7469465" y="4359222"/>
            <a:ext cx="1555334" cy="2279901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170915" y="4904327"/>
            <a:ext cx="7169921" cy="1734796"/>
          </a:xfrm>
          <a:prstGeom prst="wedgeRoundRectCallout">
            <a:avLst>
              <a:gd name="adj1" fmla="val 56402"/>
              <a:gd name="adj2" fmla="val 117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6454" y="5171560"/>
            <a:ext cx="7494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初対面の</a:t>
            </a:r>
            <a:r>
              <a:rPr kumimoji="1" lang="ja-JP" altLang="en-US" sz="2400" dirty="0" smtClean="0"/>
              <a:t>人の声は、初めは聞きにくいのですが、</a:t>
            </a:r>
            <a:endParaRPr kumimoji="1" lang="en-US" altLang="ja-JP" sz="2400" dirty="0" smtClean="0"/>
          </a:p>
          <a:p>
            <a:r>
              <a:rPr kumimoji="1" lang="ja-JP" altLang="en-US" sz="2400" i="1" u="dbl" dirty="0" smtClean="0">
                <a:uFill>
                  <a:solidFill>
                    <a:schemeClr val="bg1"/>
                  </a:solidFill>
                </a:uFill>
              </a:rPr>
              <a:t>聞きなれてくる</a:t>
            </a:r>
            <a:r>
              <a:rPr kumimoji="1" lang="ja-JP" altLang="en-US" sz="2400" dirty="0" smtClean="0"/>
              <a:t>と聴こえやすくなってくるので、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とにかくわたしたちとたくさん話しましょう！！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53335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39171" y="892948"/>
            <a:ext cx="6346078" cy="711359"/>
          </a:xfrm>
        </p:spPr>
        <p:txBody>
          <a:bodyPr/>
          <a:lstStyle/>
          <a:p>
            <a:r>
              <a:rPr kumimoji="1" lang="ja-JP" altLang="en-US" sz="4800" dirty="0" smtClean="0"/>
              <a:t>誤解されやすいこと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329970" y="2322675"/>
            <a:ext cx="9918352" cy="35415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2000" b="1" dirty="0" smtClean="0"/>
              <a:t>友達同士の</a:t>
            </a:r>
            <a:r>
              <a:rPr lang="ja-JP" altLang="en-US" sz="2000" b="1" dirty="0"/>
              <a:t>ランチ</a:t>
            </a:r>
            <a:r>
              <a:rPr lang="ja-JP" altLang="en-US" sz="2000" b="1" dirty="0" smtClean="0"/>
              <a:t>やクラス交流などでご飯を食べに行くときなど</a:t>
            </a:r>
            <a:endParaRPr lang="en-US" altLang="ja-JP" sz="2000" b="1" dirty="0" smtClean="0"/>
          </a:p>
          <a:p>
            <a:pPr marL="0" indent="0" algn="ctr">
              <a:buNone/>
            </a:pPr>
            <a:r>
              <a:rPr lang="ja-JP" altLang="en-US" sz="2000" b="1" dirty="0" smtClean="0"/>
              <a:t>難聴者</a:t>
            </a:r>
            <a:r>
              <a:rPr lang="ja-JP" altLang="en-US" sz="2000" b="1" dirty="0"/>
              <a:t>が健常者に囲まれるとどうしても会話</a:t>
            </a:r>
            <a:r>
              <a:rPr lang="ja-JP" altLang="en-US" sz="2000" b="1" dirty="0" smtClean="0"/>
              <a:t>について</a:t>
            </a:r>
            <a:r>
              <a:rPr lang="ja-JP" altLang="en-US" sz="2000" b="1" dirty="0"/>
              <a:t>いけなくなります</a:t>
            </a:r>
            <a:r>
              <a:rPr lang="ja-JP" altLang="en-US" sz="2000" b="1" dirty="0" smtClean="0"/>
              <a:t>。</a:t>
            </a:r>
            <a:endParaRPr lang="en-US" altLang="ja-JP" sz="2000" b="1" dirty="0" smtClean="0"/>
          </a:p>
          <a:p>
            <a:pPr marL="0" indent="0" algn="ctr">
              <a:buNone/>
            </a:pPr>
            <a:r>
              <a:rPr lang="en-US" altLang="ja-JP" sz="2000" b="1" u="sng" dirty="0" smtClean="0"/>
              <a:t>『</a:t>
            </a:r>
            <a:r>
              <a:rPr lang="ja-JP" altLang="en-US" sz="2000" b="1" u="sng" dirty="0"/>
              <a:t>会話についていけない＝おとなしい・やる気が無い・周りが見えない人</a:t>
            </a:r>
            <a:r>
              <a:rPr lang="en-US" altLang="ja-JP" sz="2000" b="1" u="sng" dirty="0" smtClean="0"/>
              <a:t>』</a:t>
            </a:r>
          </a:p>
          <a:p>
            <a:pPr marL="0" indent="0" algn="ctr">
              <a:buNone/>
            </a:pPr>
            <a:r>
              <a:rPr lang="ja-JP" altLang="en-US" sz="2000" b="1" dirty="0" smtClean="0"/>
              <a:t>と</a:t>
            </a:r>
            <a:r>
              <a:rPr lang="ja-JP" altLang="en-US" sz="2000" b="1" dirty="0"/>
              <a:t>いった</a:t>
            </a:r>
            <a:r>
              <a:rPr lang="ja-JP" altLang="en-US" sz="2000" b="1" dirty="0">
                <a:solidFill>
                  <a:srgbClr val="FF0000"/>
                </a:solidFill>
              </a:rPr>
              <a:t>レッテルを貼られ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てしまう</a:t>
            </a:r>
            <a:r>
              <a:rPr lang="ja-JP" altLang="en-US" sz="2000" b="1" dirty="0" smtClean="0"/>
              <a:t>場合があるのですが、</a:t>
            </a:r>
            <a:endParaRPr lang="en-US" altLang="ja-JP" sz="2000" b="1" dirty="0" smtClean="0"/>
          </a:p>
          <a:p>
            <a:pPr marL="0" indent="0" algn="ctr">
              <a:buNone/>
            </a:pPr>
            <a:r>
              <a:rPr lang="ja-JP" altLang="en-US" sz="2000" b="1" dirty="0" smtClean="0"/>
              <a:t>そんなことはなく、ついていけてないだけです。</a:t>
            </a:r>
            <a:endParaRPr lang="en-US" altLang="ja-JP" sz="2000" b="1" dirty="0" smtClean="0"/>
          </a:p>
          <a:p>
            <a:pPr marL="0" indent="0" algn="ctr">
              <a:buNone/>
            </a:pPr>
            <a:r>
              <a:rPr kumimoji="1" lang="ja-JP" altLang="en-US" sz="2000" b="1" dirty="0" smtClean="0"/>
              <a:t>基本的に声は聞こえるため、</a:t>
            </a:r>
            <a:endParaRPr kumimoji="1" lang="en-US" altLang="ja-JP" sz="2000" b="1" dirty="0" smtClean="0"/>
          </a:p>
          <a:p>
            <a:pPr marL="0" indent="0" algn="ctr">
              <a:buNone/>
            </a:pPr>
            <a:r>
              <a:rPr kumimoji="1" lang="ja-JP" altLang="en-US" sz="2000" b="1" dirty="0" smtClean="0"/>
              <a:t>聞こえると思って</a:t>
            </a:r>
            <a:r>
              <a:rPr kumimoji="1" lang="ja-JP" altLang="en-US" sz="2000" b="1" u="sng" dirty="0" smtClean="0"/>
              <a:t>後ろから</a:t>
            </a:r>
            <a:endParaRPr kumimoji="1" lang="en-US" altLang="ja-JP" sz="2000" b="1" u="sng" dirty="0" smtClean="0"/>
          </a:p>
          <a:p>
            <a:pPr marL="0" indent="0" algn="ctr">
              <a:buNone/>
            </a:pPr>
            <a:r>
              <a:rPr kumimoji="1" lang="ja-JP" altLang="en-US" sz="2000" b="1" u="sng" dirty="0" smtClean="0"/>
              <a:t>声をかけられるときがありますが</a:t>
            </a:r>
            <a:r>
              <a:rPr kumimoji="1" lang="ja-JP" altLang="en-US" sz="2000" b="1" dirty="0" smtClean="0"/>
              <a:t>、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聞こえていません</a:t>
            </a:r>
            <a:r>
              <a:rPr kumimoji="1" lang="ja-JP" altLang="en-US" sz="2000" b="1" dirty="0" smtClean="0"/>
              <a:t>。</a:t>
            </a:r>
            <a:endParaRPr kumimoji="1" lang="en-US" altLang="ja-JP" sz="2000" b="1" dirty="0" smtClean="0"/>
          </a:p>
          <a:p>
            <a:pPr marL="0" indent="0" algn="ctr">
              <a:buNone/>
            </a:pPr>
            <a:r>
              <a:rPr kumimoji="1" lang="ja-JP" altLang="en-US" sz="2000" b="1" dirty="0" smtClean="0"/>
              <a:t>しかし、相手は</a:t>
            </a:r>
            <a:r>
              <a:rPr kumimoji="1" lang="ja-JP" altLang="en-US" sz="2000" b="1" u="sng" dirty="0" smtClean="0">
                <a:solidFill>
                  <a:srgbClr val="FF0000"/>
                </a:solidFill>
              </a:rPr>
              <a:t>無視された</a:t>
            </a:r>
            <a:r>
              <a:rPr kumimoji="1" lang="ja-JP" altLang="en-US" sz="2000" b="1" u="sng" dirty="0" smtClean="0"/>
              <a:t>と思ってしまう場合</a:t>
            </a:r>
            <a:r>
              <a:rPr kumimoji="1" lang="ja-JP" altLang="en-US" sz="2000" b="1" dirty="0" smtClean="0"/>
              <a:t>があります</a:t>
            </a:r>
            <a:r>
              <a:rPr kumimoji="1" lang="ja-JP" altLang="en-US" sz="2400" b="1" dirty="0" smtClean="0"/>
              <a:t>。</a:t>
            </a:r>
            <a:endParaRPr kumimoji="1" lang="ja-JP" altLang="en-US" sz="24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6431" r="3381" b="11615"/>
          <a:stretch/>
        </p:blipFill>
        <p:spPr>
          <a:xfrm>
            <a:off x="196553" y="4093435"/>
            <a:ext cx="1509549" cy="103404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t="2368" r="13792" b="2277"/>
          <a:stretch/>
        </p:blipFill>
        <p:spPr>
          <a:xfrm>
            <a:off x="7750239" y="3922518"/>
            <a:ext cx="828943" cy="137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34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6441" y="925605"/>
            <a:ext cx="7161929" cy="711359"/>
          </a:xfrm>
        </p:spPr>
        <p:txBody>
          <a:bodyPr/>
          <a:lstStyle/>
          <a:p>
            <a:r>
              <a:rPr kumimoji="1" lang="ja-JP" altLang="en-US" sz="4800" dirty="0" smtClean="0"/>
              <a:t>コミュニケーション方法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66441" y="2369559"/>
            <a:ext cx="6343201" cy="3530600"/>
          </a:xfrm>
        </p:spPr>
        <p:txBody>
          <a:bodyPr>
            <a:noAutofit/>
          </a:bodyPr>
          <a:lstStyle/>
          <a:p>
            <a:r>
              <a:rPr kumimoji="1" lang="ja-JP" altLang="en-US" sz="6000" dirty="0" smtClean="0"/>
              <a:t>読話</a:t>
            </a:r>
            <a:endParaRPr kumimoji="1" lang="en-US" altLang="ja-JP" sz="6000" dirty="0" smtClean="0"/>
          </a:p>
          <a:p>
            <a:r>
              <a:rPr kumimoji="1" lang="ja-JP" altLang="en-US" sz="6000" dirty="0" smtClean="0"/>
              <a:t>口話</a:t>
            </a:r>
            <a:endParaRPr kumimoji="1" lang="en-US" altLang="ja-JP" sz="6000" dirty="0" smtClean="0"/>
          </a:p>
          <a:p>
            <a:r>
              <a:rPr lang="ja-JP" altLang="en-US" sz="6000" dirty="0" smtClean="0"/>
              <a:t>筆談</a:t>
            </a:r>
            <a:endParaRPr lang="en-US" altLang="ja-JP" sz="6000" dirty="0" smtClean="0"/>
          </a:p>
          <a:p>
            <a:r>
              <a:rPr kumimoji="1" lang="ja-JP" altLang="en-US" sz="6000" dirty="0"/>
              <a:t>手話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t="35448" r="5505" b="4593"/>
          <a:stretch/>
        </p:blipFill>
        <p:spPr>
          <a:xfrm>
            <a:off x="3217143" y="2142064"/>
            <a:ext cx="1078358" cy="5933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497" y="2037231"/>
            <a:ext cx="897527" cy="86997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854" y="2100968"/>
            <a:ext cx="956728" cy="86754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620" y="2212815"/>
            <a:ext cx="1265638" cy="52256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10" y="3183509"/>
            <a:ext cx="906883" cy="9737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10" y="4316506"/>
            <a:ext cx="964862" cy="90247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405" y="4382209"/>
            <a:ext cx="932342" cy="83677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18" y="5467135"/>
            <a:ext cx="866045" cy="866045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1536163" y="3051370"/>
            <a:ext cx="1707329" cy="11058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542614" y="4165778"/>
            <a:ext cx="1707329" cy="11058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1542614" y="5347214"/>
            <a:ext cx="1707329" cy="11058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792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ォータブル">
  <a:themeElements>
    <a:clrScheme name="赤紫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クォータブル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クォータブル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クォータブル</Template>
  <TotalTime>332</TotalTime>
  <Words>729</Words>
  <Application>Microsoft Office PowerPoint</Application>
  <PresentationFormat>画面に合わせる (4:3)</PresentationFormat>
  <Paragraphs>92</Paragraphs>
  <Slides>17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ＭＳ Ｐゴシック</vt:lpstr>
      <vt:lpstr>ＭＳ ゴシック</vt:lpstr>
      <vt:lpstr>Calibri</vt:lpstr>
      <vt:lpstr>Century Gothic</vt:lpstr>
      <vt:lpstr>Trebuchet MS</vt:lpstr>
      <vt:lpstr>Wingdings 2</vt:lpstr>
      <vt:lpstr>クォータブル</vt:lpstr>
      <vt:lpstr>自　己　紹　介</vt:lpstr>
      <vt:lpstr>PowerPoint プレゼンテーション</vt:lpstr>
      <vt:lpstr>PowerPoint プレゼンテーション</vt:lpstr>
      <vt:lpstr>聴覚障がいとは</vt:lpstr>
      <vt:lpstr>聴覚障がいの２種類</vt:lpstr>
      <vt:lpstr>聞こえの程度</vt:lpstr>
      <vt:lpstr>PowerPoint プレゼンテーション</vt:lpstr>
      <vt:lpstr>誤解されやすいこと</vt:lpstr>
      <vt:lpstr>コミュニケーション方法</vt:lpstr>
      <vt:lpstr>ろう学校での情報保障</vt:lpstr>
      <vt:lpstr>大学の授業では・・・</vt:lpstr>
      <vt:lpstr>情報保障について①</vt:lpstr>
      <vt:lpstr>情報保障について②</vt:lpstr>
      <vt:lpstr>お願いしたいこと</vt:lpstr>
      <vt:lpstr>みなさんは手話に興味をお持ちですか？ </vt:lpstr>
      <vt:lpstr>PowerPoint プレゼンテーション</vt:lpstr>
      <vt:lpstr>ご清聴ありがとうございました。</vt:lpstr>
    </vt:vector>
  </TitlesOfParts>
  <Company>東京都立中央ろう学校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自己紹介</dc:title>
  <dc:creator>東京都立中央ろう学校</dc:creator>
  <cp:lastModifiedBy>野間田　せつ子</cp:lastModifiedBy>
  <cp:revision>47</cp:revision>
  <cp:lastPrinted>2019-04-08T04:26:28Z</cp:lastPrinted>
  <dcterms:created xsi:type="dcterms:W3CDTF">2019-01-10T03:15:27Z</dcterms:created>
  <dcterms:modified xsi:type="dcterms:W3CDTF">2019-04-11T01:16:02Z</dcterms:modified>
</cp:coreProperties>
</file>